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Proxima Nova"/>
      <p:regular r:id="rId18"/>
      <p:bold r:id="rId19"/>
      <p:italic r:id="rId20"/>
      <p:boldItalic r:id="rId21"/>
    </p:embeddedFon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22" Type="http://schemas.openxmlformats.org/officeDocument/2006/relationships/font" Target="fonts/Roboto-regular.fntdata"/><Relationship Id="rId21" Type="http://schemas.openxmlformats.org/officeDocument/2006/relationships/font" Target="fonts/ProximaNova-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roximaNova-bold.fntdata"/><Relationship Id="rId18" Type="http://schemas.openxmlformats.org/officeDocument/2006/relationships/font" Target="fonts/ProximaNov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ded6a89e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ded6a89e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616161"/>
                </a:solidFill>
                <a:latin typeface="Proxima Nova"/>
                <a:ea typeface="Proxima Nova"/>
                <a:cs typeface="Proxima Nova"/>
                <a:sym typeface="Proxima Nova"/>
              </a:rPr>
              <a:t>Some of the trending investment options are Stock Market, Mutual Funds, Gold, Real Estate, etc. For a common man, investment options like Stock Market, Mutual Funds, etc. seem a very complicated and confusing task. A common man is very cautious of the money that he/she is investing on anything. ((But investment is a very smart and efficient way to earn money.)) </a:t>
            </a:r>
            <a:r>
              <a:rPr lang="en" sz="1400">
                <a:solidFill>
                  <a:srgbClr val="202124"/>
                </a:solidFill>
                <a:highlight>
                  <a:srgbClr val="FFFFFF"/>
                </a:highlight>
                <a:latin typeface="Roboto"/>
                <a:ea typeface="Roboto"/>
                <a:cs typeface="Roboto"/>
                <a:sym typeface="Roboto"/>
              </a:rPr>
              <a:t>For many amongst us, finance is akin to Latin, incomprehensible, and complicated.</a:t>
            </a:r>
            <a:endParaRPr sz="1900">
              <a:solidFill>
                <a:srgbClr val="616161"/>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ded6a89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ded6a89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investment still isn’t a very popular concept, there are a few really useful platforms that enable users to invest smartly. </a:t>
            </a:r>
            <a:endParaRPr/>
          </a:p>
          <a:p>
            <a:pPr indent="0" lvl="0" marL="0" rtl="0" algn="l">
              <a:spcBef>
                <a:spcPts val="0"/>
              </a:spcBef>
              <a:spcAft>
                <a:spcPts val="0"/>
              </a:spcAft>
              <a:buNone/>
            </a:pPr>
            <a:r>
              <a:rPr lang="en"/>
              <a:t>1.Groww	2. Finity</a:t>
            </a:r>
            <a:endParaRPr/>
          </a:p>
          <a:p>
            <a:pPr indent="0" lvl="0" marL="0" rtl="0" algn="l">
              <a:spcBef>
                <a:spcPts val="0"/>
              </a:spcBef>
              <a:spcAft>
                <a:spcPts val="0"/>
              </a:spcAft>
              <a:buNone/>
            </a:pPr>
            <a:r>
              <a:rPr lang="en"/>
              <a:t>There is a common issue with these platforms though. They still rely on manual work to some extent. </a:t>
            </a:r>
            <a:endParaRPr/>
          </a:p>
          <a:p>
            <a:pPr indent="-317500" lvl="0" marL="457200" rtl="0" algn="l">
              <a:spcBef>
                <a:spcPts val="0"/>
              </a:spcBef>
              <a:spcAft>
                <a:spcPts val="0"/>
              </a:spcAft>
              <a:buSzPts val="1400"/>
              <a:buChar char="-"/>
            </a:pPr>
            <a:r>
              <a:rPr lang="en"/>
              <a:t>Analyzing Stock price (Open, Close, High, Low), Complete History (For analysis)</a:t>
            </a:r>
            <a:endParaRPr/>
          </a:p>
          <a:p>
            <a:pPr indent="-317500" lvl="0" marL="457200" rtl="0" algn="l">
              <a:spcBef>
                <a:spcPts val="0"/>
              </a:spcBef>
              <a:spcAft>
                <a:spcPts val="0"/>
              </a:spcAft>
              <a:buSzPts val="1400"/>
              <a:buChar char="-"/>
            </a:pPr>
            <a:r>
              <a:rPr lang="en"/>
              <a:t>Market Depth (History of quantity of orders sold and bought.)</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Tracking news, press releases, IPO releases, Financial result updates etc.</a:t>
            </a:r>
            <a:endParaRPr/>
          </a:p>
          <a:p>
            <a:pPr indent="-317500" lvl="0" marL="457200" rtl="0" algn="l">
              <a:spcBef>
                <a:spcPts val="0"/>
              </a:spcBef>
              <a:spcAft>
                <a:spcPts val="0"/>
              </a:spcAft>
              <a:buSzPts val="1400"/>
              <a:buChar char="-"/>
            </a:pPr>
            <a:r>
              <a:rPr lang="en"/>
              <a:t>Multiple variables like EMA, RSI, SMA, Macd, CCI, etc. for research.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SIP(Systematic investment plan) is a method of investing a fixed sum, regularly, in a mutual fund scheme. SIP allows one to buy units on a given date each month, so that one can implement a saving plan for themselves.</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ded6a89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ded6a89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16161"/>
                </a:solidFill>
                <a:latin typeface="Proxima Nova"/>
                <a:ea typeface="Proxima Nova"/>
                <a:cs typeface="Proxima Nova"/>
                <a:sym typeface="Proxima Nova"/>
              </a:rPr>
              <a:t>It tackles the</a:t>
            </a:r>
            <a:r>
              <a:rPr lang="en" sz="1600">
                <a:solidFill>
                  <a:srgbClr val="616161"/>
                </a:solidFill>
                <a:latin typeface="Proxima Nova"/>
                <a:ea typeface="Proxima Nova"/>
                <a:cs typeface="Proxima Nova"/>
                <a:sym typeface="Proxima Nova"/>
              </a:rPr>
              <a:t> problem of long-term dependencies of RNN in which the RNN cannot predict the word stored in the long-term memory but can give more accurate predictions from the recent information.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ded6a89e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ded6a89e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Investment Recommendation System</a:t>
            </a:r>
            <a:endParaRPr sz="4400"/>
          </a:p>
        </p:txBody>
      </p:sp>
      <p:sp>
        <p:nvSpPr>
          <p:cNvPr id="106" name="Google Shape;106;p25"/>
          <p:cNvSpPr txBox="1"/>
          <p:nvPr>
            <p:ph idx="1" type="subTitle"/>
          </p:nvPr>
        </p:nvSpPr>
        <p:spPr>
          <a:xfrm>
            <a:off x="510450" y="3063488"/>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By </a:t>
            </a:r>
            <a:endParaRPr sz="2000"/>
          </a:p>
          <a:p>
            <a:pPr indent="0" lvl="0" marL="0" rtl="0" algn="l">
              <a:spcBef>
                <a:spcPts val="0"/>
              </a:spcBef>
              <a:spcAft>
                <a:spcPts val="0"/>
              </a:spcAft>
              <a:buNone/>
            </a:pPr>
            <a:r>
              <a:rPr lang="en" sz="2000"/>
              <a:t>1902070 - Shasha</a:t>
            </a:r>
            <a:r>
              <a:rPr lang="en" sz="2000"/>
              <a:t>nk Karna</a:t>
            </a:r>
            <a:endParaRPr sz="2000"/>
          </a:p>
          <a:p>
            <a:pPr indent="0" lvl="0" marL="0" rtl="0" algn="l">
              <a:spcBef>
                <a:spcPts val="0"/>
              </a:spcBef>
              <a:spcAft>
                <a:spcPts val="0"/>
              </a:spcAft>
              <a:buNone/>
            </a:pPr>
            <a:r>
              <a:rPr lang="en" sz="2000"/>
              <a:t>1902075 - Akash Khatri</a:t>
            </a:r>
            <a:endParaRPr sz="2000"/>
          </a:p>
          <a:p>
            <a:pPr indent="0" lvl="0" marL="0" rtl="0" algn="l">
              <a:spcBef>
                <a:spcPts val="0"/>
              </a:spcBef>
              <a:spcAft>
                <a:spcPts val="0"/>
              </a:spcAft>
              <a:buNone/>
            </a:pPr>
            <a:r>
              <a:rPr lang="en" sz="2000"/>
              <a:t>1902087 - Rishika Lulla</a:t>
            </a:r>
            <a:endParaRPr sz="2000"/>
          </a:p>
          <a:p>
            <a:pPr indent="0" lvl="0" marL="0" rtl="0" algn="l">
              <a:spcBef>
                <a:spcPts val="0"/>
              </a:spcBef>
              <a:spcAft>
                <a:spcPts val="0"/>
              </a:spcAft>
              <a:buNone/>
            </a:pPr>
            <a:r>
              <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Project Guide: Dr. Anil Chhangani</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4"/>
          <p:cNvSpPr txBox="1"/>
          <p:nvPr>
            <p:ph type="title"/>
          </p:nvPr>
        </p:nvSpPr>
        <p:spPr>
          <a:xfrm>
            <a:off x="160075" y="311250"/>
            <a:ext cx="4358700" cy="87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700"/>
              <a:t>Technologies Used</a:t>
            </a:r>
            <a:endParaRPr b="1" sz="3700"/>
          </a:p>
        </p:txBody>
      </p:sp>
      <p:sp>
        <p:nvSpPr>
          <p:cNvPr id="166" name="Google Shape;166;p34"/>
          <p:cNvSpPr txBox="1"/>
          <p:nvPr>
            <p:ph idx="1" type="subTitle"/>
          </p:nvPr>
        </p:nvSpPr>
        <p:spPr>
          <a:xfrm>
            <a:off x="321775" y="1455249"/>
            <a:ext cx="40353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Python</a:t>
            </a:r>
            <a:endParaRPr sz="2300"/>
          </a:p>
          <a:p>
            <a:pPr indent="-336550" lvl="0" marL="457200" rtl="0" algn="l">
              <a:spcBef>
                <a:spcPts val="0"/>
              </a:spcBef>
              <a:spcAft>
                <a:spcPts val="0"/>
              </a:spcAft>
              <a:buSzPts val="1700"/>
              <a:buChar char="●"/>
            </a:pPr>
            <a:r>
              <a:rPr lang="en" sz="2300"/>
              <a:t>TensorFlow</a:t>
            </a:r>
            <a:endParaRPr sz="2300"/>
          </a:p>
          <a:p>
            <a:pPr indent="-336550" lvl="0" marL="457200" rtl="0" algn="l">
              <a:spcBef>
                <a:spcPts val="0"/>
              </a:spcBef>
              <a:spcAft>
                <a:spcPts val="0"/>
              </a:spcAft>
              <a:buSzPts val="1700"/>
              <a:buChar char="●"/>
            </a:pPr>
            <a:r>
              <a:rPr lang="en" sz="2300"/>
              <a:t>Keras</a:t>
            </a:r>
            <a:endParaRPr sz="2300"/>
          </a:p>
          <a:p>
            <a:pPr indent="-336550" lvl="0" marL="457200" rtl="0" algn="l">
              <a:spcBef>
                <a:spcPts val="0"/>
              </a:spcBef>
              <a:spcAft>
                <a:spcPts val="0"/>
              </a:spcAft>
              <a:buSzPts val="1700"/>
              <a:buChar char="●"/>
            </a:pPr>
            <a:r>
              <a:rPr lang="en" sz="2300"/>
              <a:t>Matplotlib</a:t>
            </a:r>
            <a:endParaRPr sz="2300"/>
          </a:p>
          <a:p>
            <a:pPr indent="0" lvl="0" marL="457200" rtl="0" algn="l">
              <a:spcBef>
                <a:spcPts val="0"/>
              </a:spcBef>
              <a:spcAft>
                <a:spcPts val="0"/>
              </a:spcAft>
              <a:buNone/>
            </a:pPr>
            <a:r>
              <a:t/>
            </a:r>
            <a:endParaRPr sz="2300"/>
          </a:p>
          <a:p>
            <a:pPr indent="0" lvl="0" marL="0" rtl="0" algn="l">
              <a:spcBef>
                <a:spcPts val="0"/>
              </a:spcBef>
              <a:spcAft>
                <a:spcPts val="0"/>
              </a:spcAft>
              <a:buNone/>
            </a:pPr>
            <a:r>
              <a:rPr lang="en" sz="2300"/>
              <a:t>Jupyter Notebook</a:t>
            </a:r>
            <a:endParaRPr sz="2300"/>
          </a:p>
          <a:p>
            <a:pPr indent="0" lvl="0" marL="0" rtl="0" algn="l">
              <a:spcBef>
                <a:spcPts val="0"/>
              </a:spcBef>
              <a:spcAft>
                <a:spcPts val="0"/>
              </a:spcAft>
              <a:buNone/>
            </a:pPr>
            <a:r>
              <a:t/>
            </a:r>
            <a:endParaRPr/>
          </a:p>
        </p:txBody>
      </p:sp>
      <p:pic>
        <p:nvPicPr>
          <p:cNvPr id="167" name="Google Shape;167;p34"/>
          <p:cNvPicPr preferRelativeResize="0"/>
          <p:nvPr/>
        </p:nvPicPr>
        <p:blipFill>
          <a:blip r:embed="rId3">
            <a:alphaModFix/>
          </a:blip>
          <a:stretch>
            <a:fillRect/>
          </a:stretch>
        </p:blipFill>
        <p:spPr>
          <a:xfrm>
            <a:off x="5115900" y="887675"/>
            <a:ext cx="1042774" cy="1038725"/>
          </a:xfrm>
          <a:prstGeom prst="rect">
            <a:avLst/>
          </a:prstGeom>
          <a:noFill/>
          <a:ln>
            <a:noFill/>
          </a:ln>
        </p:spPr>
      </p:pic>
      <p:pic>
        <p:nvPicPr>
          <p:cNvPr id="168" name="Google Shape;168;p34"/>
          <p:cNvPicPr preferRelativeResize="0"/>
          <p:nvPr/>
        </p:nvPicPr>
        <p:blipFill>
          <a:blip r:embed="rId4">
            <a:alphaModFix/>
          </a:blip>
          <a:stretch>
            <a:fillRect/>
          </a:stretch>
        </p:blipFill>
        <p:spPr>
          <a:xfrm>
            <a:off x="6917500" y="799000"/>
            <a:ext cx="1559601" cy="1299451"/>
          </a:xfrm>
          <a:prstGeom prst="rect">
            <a:avLst/>
          </a:prstGeom>
          <a:noFill/>
          <a:ln>
            <a:noFill/>
          </a:ln>
        </p:spPr>
      </p:pic>
      <p:pic>
        <p:nvPicPr>
          <p:cNvPr id="169" name="Google Shape;169;p34"/>
          <p:cNvPicPr preferRelativeResize="0"/>
          <p:nvPr/>
        </p:nvPicPr>
        <p:blipFill>
          <a:blip r:embed="rId5">
            <a:alphaModFix/>
          </a:blip>
          <a:stretch>
            <a:fillRect/>
          </a:stretch>
        </p:blipFill>
        <p:spPr>
          <a:xfrm>
            <a:off x="7107451" y="2634700"/>
            <a:ext cx="1413999" cy="1639074"/>
          </a:xfrm>
          <a:prstGeom prst="rect">
            <a:avLst/>
          </a:prstGeom>
          <a:noFill/>
          <a:ln>
            <a:noFill/>
          </a:ln>
        </p:spPr>
      </p:pic>
      <p:pic>
        <p:nvPicPr>
          <p:cNvPr id="170" name="Google Shape;170;p34"/>
          <p:cNvPicPr preferRelativeResize="0"/>
          <p:nvPr/>
        </p:nvPicPr>
        <p:blipFill>
          <a:blip r:embed="rId6">
            <a:alphaModFix/>
          </a:blip>
          <a:stretch>
            <a:fillRect/>
          </a:stretch>
        </p:blipFill>
        <p:spPr>
          <a:xfrm>
            <a:off x="5338000" y="2740224"/>
            <a:ext cx="1042776" cy="1042776"/>
          </a:xfrm>
          <a:prstGeom prst="rect">
            <a:avLst/>
          </a:prstGeom>
          <a:noFill/>
          <a:ln>
            <a:noFill/>
          </a:ln>
        </p:spPr>
      </p:pic>
      <p:sp>
        <p:nvSpPr>
          <p:cNvPr id="171" name="Google Shape;171;p34"/>
          <p:cNvSpPr txBox="1"/>
          <p:nvPr/>
        </p:nvSpPr>
        <p:spPr>
          <a:xfrm>
            <a:off x="5295575" y="3783000"/>
            <a:ext cx="128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rPr>
              <a:t>Keras</a:t>
            </a:r>
            <a:endParaRPr sz="2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3700"/>
              <a:t>Thank You!</a:t>
            </a:r>
            <a:endParaRPr b="1" sz="4100"/>
          </a:p>
        </p:txBody>
      </p:sp>
      <p:pic>
        <p:nvPicPr>
          <p:cNvPr id="177" name="Google Shape;177;p35"/>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I</a:t>
            </a:r>
            <a:r>
              <a:rPr b="1" lang="en" sz="3700"/>
              <a:t>ntroduction</a:t>
            </a:r>
            <a:endParaRPr b="1" sz="3700"/>
          </a:p>
        </p:txBody>
      </p:sp>
      <p:sp>
        <p:nvSpPr>
          <p:cNvPr id="114" name="Google Shape;114;p26"/>
          <p:cNvSpPr txBox="1"/>
          <p:nvPr>
            <p:ph idx="1" type="body"/>
          </p:nvPr>
        </p:nvSpPr>
        <p:spPr>
          <a:xfrm>
            <a:off x="311700" y="1167200"/>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Money is one of the most important aspects to earn a living. And to live in this world of increasing inflation, one should know how to spend as well as save money wisely. Investment is a smart option to get a second income. But investing can be a daunting prospect for beginners, with an enormous variety of possible assets to add to a portfolio.</a:t>
            </a:r>
            <a:endParaRPr/>
          </a:p>
          <a:p>
            <a:pPr indent="0" lvl="0" marL="0" rtl="0" algn="l">
              <a:spcBef>
                <a:spcPts val="1600"/>
              </a:spcBef>
              <a:spcAft>
                <a:spcPts val="0"/>
              </a:spcAft>
              <a:buNone/>
            </a:pPr>
            <a:r>
              <a:rPr lang="en"/>
              <a:t>The investment recommender system will predict various stock values and curate a SIP plan within the users’ allowable investment amount for a month. </a:t>
            </a:r>
            <a:endParaRPr/>
          </a:p>
          <a:p>
            <a:pPr indent="0" lvl="0" marL="0" rtl="0" algn="l">
              <a:spcBef>
                <a:spcPts val="1600"/>
              </a:spcBef>
              <a:spcAft>
                <a:spcPts val="160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454775" y="251425"/>
            <a:ext cx="8136900" cy="4131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4000"/>
              <a:t>Our Objective</a:t>
            </a:r>
            <a:endParaRPr b="1" sz="4000"/>
          </a:p>
          <a:p>
            <a:pPr indent="-400050" lvl="0" marL="457200" rtl="0" algn="l">
              <a:spcBef>
                <a:spcPts val="0"/>
              </a:spcBef>
              <a:spcAft>
                <a:spcPts val="0"/>
              </a:spcAft>
              <a:buSzPts val="2700"/>
              <a:buChar char="-"/>
            </a:pPr>
            <a:r>
              <a:rPr lang="en" sz="2700"/>
              <a:t>Of India's 1.36 billion people, only about 3.7 per cent invest in stock market.</a:t>
            </a:r>
            <a:endParaRPr b="1" sz="3900"/>
          </a:p>
          <a:p>
            <a:pPr indent="-400050" lvl="0" marL="457200" rtl="0" algn="l">
              <a:spcBef>
                <a:spcPts val="0"/>
              </a:spcBef>
              <a:spcAft>
                <a:spcPts val="0"/>
              </a:spcAft>
              <a:buSzPts val="2700"/>
              <a:buChar char="-"/>
            </a:pPr>
            <a:r>
              <a:rPr lang="en" sz="2700"/>
              <a:t>Investment is a complex process, especially understanding stock market, mutual funds, etc. </a:t>
            </a:r>
            <a:endParaRPr sz="2700"/>
          </a:p>
          <a:p>
            <a:pPr indent="-400050" lvl="0" marL="457200" rtl="0" algn="l">
              <a:spcBef>
                <a:spcPts val="0"/>
              </a:spcBef>
              <a:spcAft>
                <a:spcPts val="0"/>
              </a:spcAft>
              <a:buSzPts val="2700"/>
              <a:buChar char="-"/>
            </a:pPr>
            <a:r>
              <a:rPr lang="en" sz="2700"/>
              <a:t>Analyze risk factors and help people invest their hard earned money better.</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8"/>
          <p:cNvPicPr preferRelativeResize="0"/>
          <p:nvPr/>
        </p:nvPicPr>
        <p:blipFill>
          <a:blip r:embed="rId3">
            <a:alphaModFix/>
          </a:blip>
          <a:stretch>
            <a:fillRect/>
          </a:stretch>
        </p:blipFill>
        <p:spPr>
          <a:xfrm>
            <a:off x="0" y="639375"/>
            <a:ext cx="4427525" cy="3317518"/>
          </a:xfrm>
          <a:prstGeom prst="rect">
            <a:avLst/>
          </a:prstGeom>
          <a:noFill/>
          <a:ln>
            <a:noFill/>
          </a:ln>
        </p:spPr>
      </p:pic>
      <p:pic>
        <p:nvPicPr>
          <p:cNvPr id="125" name="Google Shape;125;p28"/>
          <p:cNvPicPr preferRelativeResize="0"/>
          <p:nvPr/>
        </p:nvPicPr>
        <p:blipFill>
          <a:blip r:embed="rId4">
            <a:alphaModFix/>
          </a:blip>
          <a:stretch>
            <a:fillRect/>
          </a:stretch>
        </p:blipFill>
        <p:spPr>
          <a:xfrm>
            <a:off x="4427525" y="69500"/>
            <a:ext cx="4644975" cy="4759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Literature review</a:t>
            </a:r>
            <a:endParaRPr b="1" sz="3600"/>
          </a:p>
        </p:txBody>
      </p:sp>
      <p:sp>
        <p:nvSpPr>
          <p:cNvPr id="131" name="Google Shape;131;p29"/>
          <p:cNvSpPr txBox="1"/>
          <p:nvPr>
            <p:ph idx="1" type="body"/>
          </p:nvPr>
        </p:nvSpPr>
        <p:spPr>
          <a:xfrm>
            <a:off x="400350" y="13310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app is an investment platform for beginners. It allows investors to trade and invest in Stocks and Mutual funds. It also lets the user to track all the investments, annual returns etc. </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rPr lang="en" sz="2200"/>
              <a:t>	             is a digital wealth management service found in 2018, which provides passive investment </a:t>
            </a:r>
            <a:r>
              <a:rPr lang="en" sz="2200"/>
              <a:t>strategy. It creates customized fund recommendations suited to users’ goals and risk profile.</a:t>
            </a:r>
            <a:endParaRPr sz="2200"/>
          </a:p>
        </p:txBody>
      </p:sp>
      <p:pic>
        <p:nvPicPr>
          <p:cNvPr id="132" name="Google Shape;132;p29"/>
          <p:cNvPicPr preferRelativeResize="0"/>
          <p:nvPr/>
        </p:nvPicPr>
        <p:blipFill>
          <a:blip r:embed="rId3">
            <a:alphaModFix/>
          </a:blip>
          <a:stretch>
            <a:fillRect/>
          </a:stretch>
        </p:blipFill>
        <p:spPr>
          <a:xfrm>
            <a:off x="311700" y="1395606"/>
            <a:ext cx="1436925" cy="391344"/>
          </a:xfrm>
          <a:prstGeom prst="rect">
            <a:avLst/>
          </a:prstGeom>
          <a:noFill/>
          <a:ln>
            <a:noFill/>
          </a:ln>
        </p:spPr>
      </p:pic>
      <p:pic>
        <p:nvPicPr>
          <p:cNvPr id="133" name="Google Shape;133;p29"/>
          <p:cNvPicPr preferRelativeResize="0"/>
          <p:nvPr/>
        </p:nvPicPr>
        <p:blipFill>
          <a:blip r:embed="rId4">
            <a:alphaModFix/>
          </a:blip>
          <a:stretch>
            <a:fillRect/>
          </a:stretch>
        </p:blipFill>
        <p:spPr>
          <a:xfrm>
            <a:off x="400350" y="3278150"/>
            <a:ext cx="1348275" cy="44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139" name="Google Shape;139;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Recommend SIP plan within user’s specified investment amount by predicting stock values based on previous data using LSTM.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000000"/>
                </a:solidFill>
                <a:latin typeface="Arial"/>
                <a:ea typeface="Arial"/>
                <a:cs typeface="Arial"/>
                <a:sym typeface="Arial"/>
              </a:rPr>
              <a:t>Algorithm - LSTM</a:t>
            </a:r>
            <a:endParaRPr b="1" sz="3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45" name="Google Shape;145;p31"/>
          <p:cNvSpPr txBox="1"/>
          <p:nvPr>
            <p:ph idx="1" type="body"/>
          </p:nvPr>
        </p:nvSpPr>
        <p:spPr>
          <a:xfrm>
            <a:off x="311700" y="1152475"/>
            <a:ext cx="4699200" cy="34164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lang="en" sz="1900"/>
              <a:t>Long Short Term Memory is a kind of recurrent neural network (RNN). </a:t>
            </a:r>
            <a:endParaRPr sz="1900"/>
          </a:p>
          <a:p>
            <a:pPr indent="0" lvl="0" marL="457200" rtl="0" algn="l">
              <a:lnSpc>
                <a:spcPct val="100000"/>
              </a:lnSpc>
              <a:spcBef>
                <a:spcPts val="0"/>
              </a:spcBef>
              <a:spcAft>
                <a:spcPts val="0"/>
              </a:spcAft>
              <a:buNone/>
            </a:pPr>
            <a:r>
              <a:t/>
            </a:r>
            <a:endParaRPr sz="1900"/>
          </a:p>
          <a:p>
            <a:pPr indent="-349250" lvl="0" marL="457200" rtl="0" algn="l">
              <a:lnSpc>
                <a:spcPct val="100000"/>
              </a:lnSpc>
              <a:spcBef>
                <a:spcPts val="0"/>
              </a:spcBef>
              <a:spcAft>
                <a:spcPts val="0"/>
              </a:spcAft>
              <a:buSzPts val="1900"/>
              <a:buChar char="❏"/>
            </a:pPr>
            <a:r>
              <a:rPr lang="en" sz="1900"/>
              <a:t>LSTM can by default retain the information for a long period of time. </a:t>
            </a:r>
            <a:endParaRPr sz="1900"/>
          </a:p>
          <a:p>
            <a:pPr indent="0" lvl="0" marL="457200" rtl="0" algn="l">
              <a:lnSpc>
                <a:spcPct val="100000"/>
              </a:lnSpc>
              <a:spcBef>
                <a:spcPts val="0"/>
              </a:spcBef>
              <a:spcAft>
                <a:spcPts val="0"/>
              </a:spcAft>
              <a:buNone/>
            </a:pPr>
            <a:r>
              <a:t/>
            </a:r>
            <a:endParaRPr sz="1900"/>
          </a:p>
          <a:p>
            <a:pPr indent="-349250" lvl="0" marL="457200" rtl="0" algn="l">
              <a:lnSpc>
                <a:spcPct val="100000"/>
              </a:lnSpc>
              <a:spcBef>
                <a:spcPts val="0"/>
              </a:spcBef>
              <a:spcAft>
                <a:spcPts val="0"/>
              </a:spcAft>
              <a:buSzPts val="1900"/>
              <a:buChar char="❏"/>
            </a:pPr>
            <a:r>
              <a:rPr lang="en" sz="1900"/>
              <a:t>It is used for processing, predicting, and classifying on the basis of time-series data. </a:t>
            </a:r>
            <a:endParaRPr sz="1900"/>
          </a:p>
          <a:p>
            <a:pPr indent="0" lvl="0" marL="0" rtl="0" algn="l">
              <a:spcBef>
                <a:spcPts val="0"/>
              </a:spcBef>
              <a:spcAft>
                <a:spcPts val="1600"/>
              </a:spcAft>
              <a:buNone/>
            </a:pPr>
            <a:r>
              <a:t/>
            </a:r>
            <a:endParaRPr/>
          </a:p>
        </p:txBody>
      </p:sp>
      <p:pic>
        <p:nvPicPr>
          <p:cNvPr id="146" name="Google Shape;146;p31"/>
          <p:cNvPicPr preferRelativeResize="0"/>
          <p:nvPr/>
        </p:nvPicPr>
        <p:blipFill rotWithShape="1">
          <a:blip r:embed="rId3">
            <a:alphaModFix/>
          </a:blip>
          <a:srcRect b="3142" l="7602" r="5810" t="2775"/>
          <a:stretch/>
        </p:blipFill>
        <p:spPr>
          <a:xfrm>
            <a:off x="4922225" y="958625"/>
            <a:ext cx="4221775" cy="315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167950" y="856525"/>
            <a:ext cx="4045200" cy="90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Training Dataset</a:t>
            </a:r>
            <a:endParaRPr/>
          </a:p>
        </p:txBody>
      </p:sp>
      <p:sp>
        <p:nvSpPr>
          <p:cNvPr id="152" name="Google Shape;152;p32"/>
          <p:cNvSpPr txBox="1"/>
          <p:nvPr>
            <p:ph idx="1" type="subTitle"/>
          </p:nvPr>
        </p:nvSpPr>
        <p:spPr>
          <a:xfrm>
            <a:off x="526800" y="1758026"/>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Stock name</a:t>
            </a:r>
            <a:endParaRPr/>
          </a:p>
          <a:p>
            <a:pPr indent="0" lvl="0" marL="0" rtl="0" algn="l">
              <a:spcBef>
                <a:spcPts val="0"/>
              </a:spcBef>
              <a:spcAft>
                <a:spcPts val="0"/>
              </a:spcAft>
              <a:buNone/>
            </a:pPr>
            <a:r>
              <a:rPr lang="en"/>
              <a:t>Close Price</a:t>
            </a:r>
            <a:endParaRPr/>
          </a:p>
          <a:p>
            <a:pPr indent="0" lvl="0" marL="0" rtl="0" algn="l">
              <a:spcBef>
                <a:spcPts val="0"/>
              </a:spcBef>
              <a:spcAft>
                <a:spcPts val="0"/>
              </a:spcAft>
              <a:buNone/>
            </a:pPr>
            <a:r>
              <a:rPr lang="en"/>
              <a:t>Date</a:t>
            </a:r>
            <a:endParaRPr/>
          </a:p>
          <a:p>
            <a:pPr indent="0" lvl="0" marL="0" rtl="0" algn="ctr">
              <a:spcBef>
                <a:spcPts val="0"/>
              </a:spcBef>
              <a:spcAft>
                <a:spcPts val="0"/>
              </a:spcAft>
              <a:buNone/>
            </a:pPr>
            <a:r>
              <a:t/>
            </a:r>
            <a:endParaRPr/>
          </a:p>
        </p:txBody>
      </p:sp>
      <p:sp>
        <p:nvSpPr>
          <p:cNvPr id="153" name="Google Shape;153;p32"/>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i="1">
              <a:solidFill>
                <a:schemeClr val="accent3"/>
              </a:solidFill>
            </a:endParaRPr>
          </a:p>
        </p:txBody>
      </p:sp>
      <p:pic>
        <p:nvPicPr>
          <p:cNvPr id="154" name="Google Shape;154;p32"/>
          <p:cNvPicPr preferRelativeResize="0"/>
          <p:nvPr/>
        </p:nvPicPr>
        <p:blipFill>
          <a:blip r:embed="rId3">
            <a:alphaModFix/>
          </a:blip>
          <a:stretch>
            <a:fillRect/>
          </a:stretch>
        </p:blipFill>
        <p:spPr>
          <a:xfrm>
            <a:off x="4572000" y="928625"/>
            <a:ext cx="4572000" cy="30455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t>Block Diagram</a:t>
            </a:r>
            <a:endParaRPr b="1" sz="3200"/>
          </a:p>
        </p:txBody>
      </p:sp>
      <p:pic>
        <p:nvPicPr>
          <p:cNvPr id="160" name="Google Shape;160;p33"/>
          <p:cNvPicPr preferRelativeResize="0"/>
          <p:nvPr/>
        </p:nvPicPr>
        <p:blipFill>
          <a:blip r:embed="rId3">
            <a:alphaModFix/>
          </a:blip>
          <a:stretch>
            <a:fillRect/>
          </a:stretch>
        </p:blipFill>
        <p:spPr>
          <a:xfrm>
            <a:off x="0" y="1435701"/>
            <a:ext cx="9143999" cy="22720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